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Trebuchet MS" panose="020B0603020202020204" pitchFamily="34" charset="0"/>
      <p:regular r:id="rId16"/>
      <p:bold r:id="rId17"/>
      <p:italic r:id="rId18"/>
      <p:boldItalic r:id="rId19"/>
    </p:embeddedFont>
    <p:embeddedFont>
      <p:font typeface="Overpass" panose="020B0604020202020204" charset="0"/>
      <p:regular r:id="rId20"/>
      <p:bold r:id="rId21"/>
      <p:italic r:id="rId22"/>
      <p:boldItalic r:id="rId23"/>
    </p:embeddedFont>
    <p:embeddedFont>
      <p:font typeface="MS UI Gothic" panose="020B0600070205080204" pitchFamily="34" charset="-128"/>
      <p:regular r:id="rId24"/>
    </p:embeddedFont>
    <p:embeddedFont>
      <p:font typeface="Wingdings 3" panose="05040102010807070707" pitchFamily="18" charset="2"/>
      <p:regular r:id="rId25"/>
    </p:embeddedFont>
    <p:embeddedFont>
      <p:font typeface="Rozha One" panose="020B0604020202020204" charset="0"/>
      <p:regular r:id="rId26"/>
    </p:embeddedFont>
    <p:embeddedFont>
      <p:font typeface="Nunito Light" panose="020B0604020202020204" charset="0"/>
      <p:regular r:id="rId27"/>
      <p:italic r:id="rId28"/>
    </p:embeddedFont>
    <p:embeddedFont>
      <p:font typeface="Open Sans" panose="020B0604020202020204" charset="0"/>
      <p:regular r:id="rId29"/>
      <p:bold r:id="rId30"/>
      <p:italic r:id="rId31"/>
      <p:boldItalic r:id="rId32"/>
    </p:embeddedFont>
    <p:embeddedFont>
      <p:font typeface="Anaheim" panose="020B0604020202020204" charset="0"/>
      <p:regular r:id="rId33"/>
      <p:bold r:id="rId3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2E9F6-D4ED-4D84-AD86-D7770E9E01C6}">
  <a:tblStyle styleId="{8642E9F6-D4ED-4D84-AD86-D7770E9E01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62A51C3-9A9B-4AEC-B9A6-B83994D39D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font" Target="fonts/font1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3983382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27667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110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18049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5634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6132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167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253002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0120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1144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0033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9458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639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3016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5719011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133090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a:rPr>
              <a:t>”</a:t>
            </a:r>
            <a:endParaRPr lang="en-US" sz="1050" dirty="0">
              <a:solidFill>
                <a:schemeClr val="accent1">
                  <a:lumMod val="60000"/>
                  <a:lumOff val="40000"/>
                </a:schemeClr>
              </a:solidFill>
              <a:latin typeface="Arial"/>
            </a:endParaRPr>
          </a:p>
        </p:txBody>
      </p:sp>
    </p:spTree>
    <p:extLst>
      <p:ext uri="{BB962C8B-B14F-4D97-AF65-F5344CB8AC3E}">
        <p14:creationId xmlns:p14="http://schemas.microsoft.com/office/powerpoint/2010/main" val="243729800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7809875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6281711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823506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201952296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30665142"/>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9" name="Google Shape;59;p2"/>
          <p:cNvSpPr>
            <a:spLocks noGrp="1"/>
          </p:cNvSpPr>
          <p:nvPr>
            <p:ph type="pic" idx="2"/>
          </p:nvPr>
        </p:nvSpPr>
        <p:spPr>
          <a:xfrm>
            <a:off x="0" y="0"/>
            <a:ext cx="2984700" cy="5143500"/>
          </a:xfrm>
          <a:prstGeom prst="rect">
            <a:avLst/>
          </a:prstGeom>
          <a:noFill/>
          <a:ln>
            <a:noFill/>
          </a:ln>
        </p:spPr>
      </p:sp>
    </p:spTree>
    <p:extLst>
      <p:ext uri="{BB962C8B-B14F-4D97-AF65-F5344CB8AC3E}">
        <p14:creationId xmlns:p14="http://schemas.microsoft.com/office/powerpoint/2010/main" val="20735420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23025434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330" name="Google Shape;330;p7"/>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8192064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333865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extLst>
      <p:ext uri="{BB962C8B-B14F-4D97-AF65-F5344CB8AC3E}">
        <p14:creationId xmlns:p14="http://schemas.microsoft.com/office/powerpoint/2010/main" val="35322185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742950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0982294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144075395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extLst>
      <p:ext uri="{BB962C8B-B14F-4D97-AF65-F5344CB8AC3E}">
        <p14:creationId xmlns:p14="http://schemas.microsoft.com/office/powerpoint/2010/main" val="36550393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90" name="Google Shape;990;p21"/>
          <p:cNvSpPr>
            <a:spLocks noGrp="1"/>
          </p:cNvSpPr>
          <p:nvPr>
            <p:ph type="pic" idx="6"/>
          </p:nvPr>
        </p:nvSpPr>
        <p:spPr>
          <a:xfrm>
            <a:off x="-8775" y="-18400"/>
            <a:ext cx="2993400" cy="5161800"/>
          </a:xfrm>
          <a:prstGeom prst="rect">
            <a:avLst/>
          </a:prstGeom>
          <a:noFill/>
          <a:ln>
            <a:noFill/>
          </a:ln>
        </p:spPr>
      </p:sp>
    </p:spTree>
    <p:extLst>
      <p:ext uri="{BB962C8B-B14F-4D97-AF65-F5344CB8AC3E}">
        <p14:creationId xmlns:p14="http://schemas.microsoft.com/office/powerpoint/2010/main" val="14029623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30" name="Google Shape;530;p11"/>
          <p:cNvSpPr>
            <a:spLocks noGrp="1"/>
          </p:cNvSpPr>
          <p:nvPr>
            <p:ph type="pic" idx="2"/>
          </p:nvPr>
        </p:nvSpPr>
        <p:spPr>
          <a:xfrm>
            <a:off x="5823000" y="704625"/>
            <a:ext cx="2607900" cy="3730500"/>
          </a:xfrm>
          <a:prstGeom prst="rect">
            <a:avLst/>
          </a:prstGeom>
          <a:noFill/>
          <a:ln>
            <a:noFill/>
          </a:ln>
        </p:spPr>
      </p:sp>
    </p:spTree>
    <p:extLst>
      <p:ext uri="{BB962C8B-B14F-4D97-AF65-F5344CB8AC3E}">
        <p14:creationId xmlns:p14="http://schemas.microsoft.com/office/powerpoint/2010/main" val="24645463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extLst>
      <p:ext uri="{BB962C8B-B14F-4D97-AF65-F5344CB8AC3E}">
        <p14:creationId xmlns:p14="http://schemas.microsoft.com/office/powerpoint/2010/main" val="167373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9883477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804249794"/>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269518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7624640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6171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156499070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6496554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pPr/>
              <a:t>6/18/2024</a:t>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0947229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3" Type="http://schemas.openxmlformats.org/officeDocument/2006/relationships/hyperlink" Target="https://www.fortinet.com/resources/cyberglossary/firewall"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smtClean="0"/>
              <a:t>KANDULA V V SATYA SAI LAKSHMI DHANUSHA</a:t>
            </a:r>
            <a:endParaRPr sz="28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B0604020202020204" charset="0"/>
                <a:ea typeface="MS UI Gothic" panose="020B0600070205080204" pitchFamily="34" charset="-128"/>
                <a:cs typeface="Rozha One" panose="020B0604020202020204" charset="0"/>
              </a:rPr>
              <a:t>FINAL PROJECT</a:t>
            </a:r>
          </a:p>
        </p:txBody>
      </p:sp>
      <p:pic>
        <p:nvPicPr>
          <p:cNvPr id="1182" name="Google Shape;1182;p28"/>
          <p:cNvPicPr preferRelativeResize="0">
            <a:picLocks noGrp="1"/>
          </p:cNvPicPr>
          <p:nvPr>
            <p:ph type="pic" idx="2"/>
          </p:nvPr>
        </p:nvPicPr>
        <p:blipFill rotWithShape="1">
          <a:blip r:embed="rId3">
            <a:alphaModFix/>
          </a:blip>
          <a:srcRect l="31074" r="31074"/>
          <a:stretch/>
        </p:blipFill>
        <p:spPr>
          <a:prstGeom prst="rect">
            <a:avLst/>
          </a:prstGeom>
        </p:spPr>
      </p:pic>
      <p:cxnSp>
        <p:nvCxnSpPr>
          <p:cNvPr id="3" name="Straight Connector 2">
            <a:extLst>
              <a:ext uri="{FF2B5EF4-FFF2-40B4-BE49-F238E27FC236}">
                <a16:creationId xmlns:a16="http://schemas.microsoft.com/office/drawing/2014/main" xmlns="" id="{55946B29-AFE3-9E3D-519E-223D7772D984}"/>
              </a:ext>
            </a:extLst>
          </p:cNvPr>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a:extLst>
              <a:ext uri="{FF2B5EF4-FFF2-40B4-BE49-F238E27FC236}">
                <a16:creationId xmlns:a16="http://schemas.microsoft.com/office/drawing/2014/main" xmlns="" id="{31B1397C-700B-FE83-4B61-37729ED7D9F5}"/>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17" name="Google Shape;1269;p36">
            <a:extLst>
              <a:ext uri="{FF2B5EF4-FFF2-40B4-BE49-F238E27FC236}">
                <a16:creationId xmlns:a16="http://schemas.microsoft.com/office/drawing/2014/main" xmlns="" id="{2C0991BD-C57E-07D6-DDC1-5E9C7BD8416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8" name="Google Shape;1270;p36">
            <a:extLst>
              <a:ext uri="{FF2B5EF4-FFF2-40B4-BE49-F238E27FC236}">
                <a16:creationId xmlns:a16="http://schemas.microsoft.com/office/drawing/2014/main" xmlns="" id="{69265C8D-1140-F1A3-D1BE-981D3B0A71FB}"/>
              </a:ext>
            </a:extLst>
          </p:cNvPr>
          <p:cNvSpPr txBox="1">
            <a:spLocks/>
          </p:cNvSpPr>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Components:</a:t>
            </a: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Press Handling: Function: </a:t>
            </a:r>
            <a:r>
              <a:rPr lang="en-US" sz="1600" i="1" dirty="0" err="1">
                <a:latin typeface="Rozha One" panose="020B0604020202020204" charset="0"/>
                <a:cs typeface="Rozha One" panose="020B0604020202020204" charset="0"/>
              </a:rPr>
              <a:t>on_press</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pressed keys.</a:t>
            </a:r>
          </a:p>
          <a:p>
            <a:pPr algn="l"/>
            <a:r>
              <a:rPr lang="en-US" sz="1600" b="1" dirty="0">
                <a:latin typeface="Rozha One" panose="020B0604020202020204" charset="0"/>
                <a:cs typeface="Rozha One" panose="020B0604020202020204" charset="0"/>
              </a:rPr>
              <a:t>	Details: </a:t>
            </a:r>
            <a:r>
              <a:rPr lang="en-US" sz="1600" dirty="0">
                <a:latin typeface="Rozha One" panose="020B0604020202020204" charset="0"/>
                <a:cs typeface="Rozha One" panose="020B0604020202020204" charset="0"/>
              </a:rPr>
              <a:t>Appends key press events to a list and updates the JSON log file.</a:t>
            </a:r>
          </a:p>
          <a:p>
            <a:pPr algn="l"/>
            <a:endParaRPr lang="en-US" sz="1600" dirty="0">
              <a:latin typeface="Rozha One" panose="020B0604020202020204" charset="0"/>
              <a:cs typeface="Rozha One" panose="020B0604020202020204" charset="0"/>
            </a:endParaRP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Release Handling: Function: </a:t>
            </a:r>
            <a:r>
              <a:rPr lang="en-US" sz="1600" i="1" dirty="0" err="1">
                <a:latin typeface="Rozha One" panose="020B0604020202020204" charset="0"/>
                <a:cs typeface="Rozha One" panose="020B0604020202020204" charset="0"/>
              </a:rPr>
              <a:t>on_release</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released keys.</a:t>
            </a:r>
          </a:p>
          <a:p>
            <a:pPr algn="l"/>
            <a:r>
              <a:rPr lang="en-US" sz="1600" dirty="0">
                <a:latin typeface="Rozha One" panose="020B0604020202020204" charset="0"/>
                <a:cs typeface="Rozha One" panose="020B0604020202020204" charset="0"/>
              </a:rPr>
              <a:t>	</a:t>
            </a:r>
            <a:r>
              <a:rPr lang="en-US" sz="1600" b="1" dirty="0">
                <a:latin typeface="Rozha One" panose="020B0604020202020204" charset="0"/>
                <a:cs typeface="Rozha One" panose="020B0604020202020204" charset="0"/>
              </a:rPr>
              <a:t>Details: </a:t>
            </a:r>
            <a:r>
              <a:rPr lang="en-US" sz="1600" dirty="0">
                <a:latin typeface="Rozha One" panose="020B0604020202020204" charset="0"/>
                <a:cs typeface="Rozha One" panose="020B0604020202020204" charset="0"/>
              </a:rPr>
              <a:t>Appends key release events to a list, updates the JSON log file, and accumulates keys for the text log.</a:t>
            </a:r>
          </a:p>
          <a:p>
            <a:pPr algn="l"/>
            <a:endParaRPr lang="en-US"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9" name="Straight Connector 18">
            <a:extLst>
              <a:ext uri="{FF2B5EF4-FFF2-40B4-BE49-F238E27FC236}">
                <a16:creationId xmlns:a16="http://schemas.microsoft.com/office/drawing/2014/main" xmlns="" id="{1150CC36-22DF-253D-1862-899109751455}"/>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2;p36">
            <a:extLst>
              <a:ext uri="{FF2B5EF4-FFF2-40B4-BE49-F238E27FC236}">
                <a16:creationId xmlns:a16="http://schemas.microsoft.com/office/drawing/2014/main" xmlns="" id="{A6F8E52E-85EE-084C-D045-73BBBE1AFFDD}"/>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9" name="Google Shape;1269;p36">
            <a:extLst>
              <a:ext uri="{FF2B5EF4-FFF2-40B4-BE49-F238E27FC236}">
                <a16:creationId xmlns:a16="http://schemas.microsoft.com/office/drawing/2014/main" xmlns="" id="{69755121-1407-CDFE-7FBE-DDB2E8E2AB94}"/>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0" name="Google Shape;1270;p36">
            <a:extLst>
              <a:ext uri="{FF2B5EF4-FFF2-40B4-BE49-F238E27FC236}">
                <a16:creationId xmlns:a16="http://schemas.microsoft.com/office/drawing/2014/main" xmlns="" id="{593988F9-25D1-918C-56BC-281A8906D5BF}"/>
              </a:ext>
            </a:extLst>
          </p:cNvPr>
          <p:cNvSpPr txBox="1">
            <a:spLocks/>
          </p:cNvSpPr>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Logging Functions: Text Logging: </a:t>
            </a:r>
            <a:r>
              <a:rPr lang="en-US" sz="1600" i="1" dirty="0" err="1">
                <a:latin typeface="Rozha One" panose="020B0604020202020204" charset="0"/>
                <a:cs typeface="Rozha One" panose="020B0604020202020204" charset="0"/>
              </a:rPr>
              <a:t>generate_text_log</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Writes the recorded keys to key_log.txt.</a:t>
            </a:r>
          </a:p>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JSON Logging</a:t>
            </a:r>
            <a:r>
              <a:rPr lang="en-US" sz="1600" dirty="0">
                <a:latin typeface="Rozha One" panose="020B0604020202020204" charset="0"/>
                <a:cs typeface="Rozha One" panose="020B0604020202020204" charset="0"/>
              </a:rPr>
              <a:t>: </a:t>
            </a:r>
            <a:r>
              <a:rPr lang="en-US" sz="1600" i="1" dirty="0" err="1">
                <a:latin typeface="Rozha One" panose="020B0604020202020204" charset="0"/>
                <a:cs typeface="Rozha One" panose="020B0604020202020204" charset="0"/>
              </a:rPr>
              <a:t>generate_json_file</a:t>
            </a:r>
            <a:r>
              <a:rPr lang="en-US" sz="1600" i="1" dirty="0">
                <a:latin typeface="Rozha One" panose="020B0604020202020204" charset="0"/>
                <a:cs typeface="Rozha One" panose="020B0604020202020204" charset="0"/>
              </a:rPr>
              <a:t>(</a:t>
            </a:r>
            <a:r>
              <a:rPr lang="en-US" sz="1600" i="1" dirty="0" err="1">
                <a:latin typeface="Rozha One" panose="020B0604020202020204" charset="0"/>
                <a:cs typeface="Rozha One" panose="020B0604020202020204" charset="0"/>
              </a:rPr>
              <a:t>keys_used</a:t>
            </a:r>
            <a:r>
              <a:rPr lang="en-US" sz="1600" i="1" dirty="0">
                <a:latin typeface="Rozha One" panose="020B0604020202020204" charset="0"/>
                <a:cs typeface="Rozha One" panose="020B0604020202020204" charset="0"/>
              </a:rPr>
              <a:t>)</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Dumps the list of key events to </a:t>
            </a:r>
            <a:r>
              <a:rPr lang="en-US" sz="1600" dirty="0" err="1">
                <a:latin typeface="Rozha One" panose="020B0604020202020204" charset="0"/>
                <a:cs typeface="Rozha One" panose="020B0604020202020204" charset="0"/>
              </a:rPr>
              <a:t>key_log.json</a:t>
            </a:r>
            <a:r>
              <a:rPr lang="en-US" sz="1600" dirty="0">
                <a:latin typeface="Rozha One" panose="020B0604020202020204" charset="0"/>
                <a:cs typeface="Rozha One" panose="020B0604020202020204" charset="0"/>
              </a:rPr>
              <a:t>.</a:t>
            </a:r>
            <a:endParaRPr lang="en-IN"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3" name="Straight Connector 12">
            <a:extLst>
              <a:ext uri="{FF2B5EF4-FFF2-40B4-BE49-F238E27FC236}">
                <a16:creationId xmlns:a16="http://schemas.microsoft.com/office/drawing/2014/main" xmlns="" id="{3C8DDD4F-1858-0B50-4550-9FB135DA20F4}"/>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a:extLst>
              <a:ext uri="{FF2B5EF4-FFF2-40B4-BE49-F238E27FC236}">
                <a16:creationId xmlns:a16="http://schemas.microsoft.com/office/drawing/2014/main" xmlns="" id="{1AFCFBCA-BAC8-6A5D-4101-FD3BAAD4C3A2}"/>
              </a:ext>
            </a:extLst>
          </p:cNvPr>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62;p36">
            <a:extLst>
              <a:ext uri="{FF2B5EF4-FFF2-40B4-BE49-F238E27FC236}">
                <a16:creationId xmlns:a16="http://schemas.microsoft.com/office/drawing/2014/main" xmlns="" id="{D48FD4A1-F468-5236-B22B-02AA0D8231AC}"/>
              </a:ext>
            </a:extLst>
          </p:cNvPr>
          <p:cNvSpPr txBox="1">
            <a:spLocks/>
          </p:cNvSpPr>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1pPr>
            <a:lvl2pPr marR="0" lvl="1"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2pPr>
            <a:lvl3pPr marR="0" lvl="2"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3pPr>
            <a:lvl4pPr marR="0" lvl="3"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4pPr>
            <a:lvl5pPr marR="0" lvl="4"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5pPr>
            <a:lvl6pPr marR="0" lvl="5"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6pPr>
            <a:lvl7pPr marR="0" lvl="6"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7pPr>
            <a:lvl8pPr marR="0" lvl="7"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8pPr>
            <a:lvl9pPr marR="0" lvl="8"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9pPr>
          </a:lstStyle>
          <a:p>
            <a:r>
              <a:rPr lang="en-IN" sz="3600">
                <a:solidFill>
                  <a:schemeClr val="tx1"/>
                </a:solidFill>
              </a:rPr>
              <a:t>MODELLING</a:t>
            </a:r>
            <a:endParaRPr lang="en-IN" sz="3600" dirty="0">
              <a:solidFill>
                <a:schemeClr val="tx1"/>
              </a:solidFill>
            </a:endParaRPr>
          </a:p>
        </p:txBody>
      </p:sp>
      <p:sp>
        <p:nvSpPr>
          <p:cNvPr id="8" name="Google Shape;1269;p36">
            <a:extLst>
              <a:ext uri="{FF2B5EF4-FFF2-40B4-BE49-F238E27FC236}">
                <a16:creationId xmlns:a16="http://schemas.microsoft.com/office/drawing/2014/main" xmlns="" id="{F9AD518F-8E9F-EE4B-67AB-AD11C7385ED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9" name="Google Shape;1270;p36">
            <a:extLst>
              <a:ext uri="{FF2B5EF4-FFF2-40B4-BE49-F238E27FC236}">
                <a16:creationId xmlns:a16="http://schemas.microsoft.com/office/drawing/2014/main" xmlns="" id="{E4625C5D-1C9F-B9B0-AB78-6246198F6A45}"/>
              </a:ext>
            </a:extLst>
          </p:cNvPr>
          <p:cNvSpPr txBox="1">
            <a:spLocks/>
          </p:cNvSpPr>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Flow Diagram:</a:t>
            </a:r>
            <a:endParaRPr lang="en-US" sz="1600" dirty="0">
              <a:latin typeface="Rozha One" panose="020B0604020202020204" charset="0"/>
              <a:cs typeface="Rozha One" panose="020B0604020202020204" charset="0"/>
            </a:endParaRPr>
          </a:p>
          <a:p>
            <a:pPr lvl="1" algn="l">
              <a:buFont typeface="Arial" panose="020B0604020202020204" pitchFamily="34" charset="0"/>
              <a:buChar char="•"/>
            </a:pPr>
            <a:r>
              <a:rPr lang="en-US" b="1" dirty="0">
                <a:latin typeface="Rozha One" panose="020B0604020202020204" charset="0"/>
                <a:cs typeface="Rozha One" panose="020B0604020202020204" charset="0"/>
              </a:rPr>
              <a:t>Initialization:</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Set up the main GUI window.</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Initialize global variables for key logging.</a:t>
            </a:r>
          </a:p>
          <a:p>
            <a:pPr lvl="1" algn="l">
              <a:buFont typeface="Arial" panose="020B0604020202020204" pitchFamily="34" charset="0"/>
              <a:buChar char="•"/>
            </a:pPr>
            <a:r>
              <a:rPr lang="en-US" b="1" dirty="0">
                <a:latin typeface="Rozha One" panose="020B0604020202020204" charset="0"/>
                <a:cs typeface="Rozha One" panose="020B0604020202020204" charset="0"/>
              </a:rPr>
              <a:t>Event Capture:</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Start capturing key events when the "Start"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Log key press and release events.</a:t>
            </a:r>
          </a:p>
          <a:p>
            <a:pPr lvl="1" algn="l">
              <a:buFont typeface="Arial" panose="020B0604020202020204" pitchFamily="34" charset="0"/>
              <a:buChar char="•"/>
            </a:pPr>
            <a:r>
              <a:rPr lang="en-US" b="1" dirty="0">
                <a:latin typeface="Rozha One" panose="020B0604020202020204" charset="0"/>
                <a:cs typeface="Rozha One" panose="020B0604020202020204" charset="0"/>
              </a:rPr>
              <a:t>Data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Continuously update text and JSON log files with captured key events.</a:t>
            </a:r>
          </a:p>
          <a:p>
            <a:pPr lvl="1" algn="l">
              <a:buFont typeface="Arial" panose="020B0604020202020204" pitchFamily="34" charset="0"/>
              <a:buChar char="•"/>
            </a:pPr>
            <a:r>
              <a:rPr lang="en-US" b="1" dirty="0">
                <a:latin typeface="Rozha One" panose="020B0604020202020204" charset="0"/>
                <a:cs typeface="Rozha One" panose="020B0604020202020204" charset="0"/>
              </a:rPr>
              <a:t>Stop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Stop capturing key events when the "Stop"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Update the GUI status to indicate the keylogger is stopped.</a:t>
            </a:r>
          </a:p>
          <a:p>
            <a:pPr algn="l"/>
            <a:endParaRPr lang="en-IN" sz="12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xmlns="" id="{B99E7B32-9F41-AE4E-8004-ED16B880B179}"/>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a:extLst>
              <a:ext uri="{FF2B5EF4-FFF2-40B4-BE49-F238E27FC236}">
                <a16:creationId xmlns:a16="http://schemas.microsoft.com/office/drawing/2014/main" xmlns="" id="{EA22B804-296D-3306-E1D2-F6748AAB8F40}"/>
              </a:ext>
            </a:extLst>
          </p:cNvPr>
          <p:cNvSpPr txBox="1"/>
          <p:nvPr/>
        </p:nvSpPr>
        <p:spPr>
          <a:xfrm>
            <a:off x="720000" y="902040"/>
            <a:ext cx="4572000" cy="646331"/>
          </a:xfrm>
          <a:prstGeom prst="rect">
            <a:avLst/>
          </a:prstGeom>
          <a:noFill/>
        </p:spPr>
        <p:txBody>
          <a:bodyPr wrap="square">
            <a:spAutoFit/>
          </a:bodyPr>
          <a:lstStyle/>
          <a:p>
            <a:r>
              <a:rPr lang="en-IN" sz="3600" dirty="0">
                <a:latin typeface="Rozha One" panose="020B0604020202020204" charset="0"/>
                <a:cs typeface="Rozha One" panose="020B0604020202020204" charset="0"/>
              </a:rPr>
              <a:t>R</a:t>
            </a:r>
            <a:r>
              <a:rPr lang="en-IN" sz="3600" spc="-40" dirty="0">
                <a:latin typeface="Rozha One" panose="020B0604020202020204" charset="0"/>
                <a:cs typeface="Rozha One" panose="020B0604020202020204" charset="0"/>
              </a:rPr>
              <a:t>E</a:t>
            </a:r>
            <a:r>
              <a:rPr lang="en-IN" sz="3600" spc="15" dirty="0">
                <a:latin typeface="Rozha One" panose="020B0604020202020204" charset="0"/>
                <a:cs typeface="Rozha One" panose="020B0604020202020204" charset="0"/>
              </a:rPr>
              <a:t>S</a:t>
            </a:r>
            <a:r>
              <a:rPr lang="en-IN" sz="3600" spc="-30" dirty="0">
                <a:latin typeface="Rozha One" panose="020B0604020202020204" charset="0"/>
                <a:cs typeface="Rozha One" panose="020B0604020202020204" charset="0"/>
              </a:rPr>
              <a:t>U</a:t>
            </a:r>
            <a:r>
              <a:rPr lang="en-IN" sz="3600" spc="-405" dirty="0">
                <a:latin typeface="Rozha One" panose="020B0604020202020204" charset="0"/>
                <a:cs typeface="Rozha One" panose="020B0604020202020204" charset="0"/>
              </a:rPr>
              <a:t>L</a:t>
            </a:r>
            <a:r>
              <a:rPr lang="en-IN" sz="3600" dirty="0">
                <a:latin typeface="Rozha One" panose="020B0604020202020204" charset="0"/>
                <a:cs typeface="Rozha One" panose="020B0604020202020204" charset="0"/>
              </a:rPr>
              <a:t>TS</a:t>
            </a:r>
          </a:p>
        </p:txBody>
      </p:sp>
      <p:sp>
        <p:nvSpPr>
          <p:cNvPr id="9" name="TextBox 8">
            <a:extLst>
              <a:ext uri="{FF2B5EF4-FFF2-40B4-BE49-F238E27FC236}">
                <a16:creationId xmlns:a16="http://schemas.microsoft.com/office/drawing/2014/main" xmlns="" id="{54DE8E8E-4D2C-7CAD-BA74-F79B38A36B51}"/>
              </a:ext>
            </a:extLst>
          </p:cNvPr>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3">
                  <a:extLst>
                    <a:ext uri="{A12FA001-AC4F-418D-AE19-62706E023703}">
                      <ahyp:hlinkClr xmlns="" xmlns:ahyp="http://schemas.microsoft.com/office/drawing/2018/hyperlinkcolor" xmlns:lc="http://schemas.openxmlformats.org/drawingml/2006/lockedCanvas" val="tx"/>
                    </a:ext>
                  </a:extLst>
                </a:hlinkClick>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i="0" u="none" strike="noStrike" cap="none" normalizeH="0" baseline="0" dirty="0" smtClean="0">
                <a:ln>
                  <a:noFill/>
                </a:ln>
                <a:solidFill>
                  <a:schemeClr val="tx1"/>
                </a:solidFill>
                <a:effectLst/>
                <a:latin typeface="Rozha One" panose="020B0604020202020204" charset="0"/>
                <a:cs typeface="Rozha One" panose="020B0604020202020204" charset="0"/>
              </a:rPr>
              <a:t> </a:t>
            </a: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endParaRPr lang="en-IN"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xmlns="" id="{911D1D37-25A9-5281-ECB7-5F1D8003ED6C}"/>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5127" y="2246514"/>
            <a:ext cx="7641768" cy="571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a:extLst>
              <a:ext uri="{FF2B5EF4-FFF2-40B4-BE49-F238E27FC236}">
                <a16:creationId xmlns:a16="http://schemas.microsoft.com/office/drawing/2014/main" xmlns="" id="{4A494582-FA00-4DFB-0150-DDD49D5745B2}"/>
              </a:ext>
            </a:extLst>
          </p:cNvPr>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a:extLst>
              <a:ext uri="{FF2B5EF4-FFF2-40B4-BE49-F238E27FC236}">
                <a16:creationId xmlns:a16="http://schemas.microsoft.com/office/drawing/2014/main" xmlns="" id="{28B4CADB-4139-6B3E-EA37-DD5CA75D20D1}"/>
              </a:ext>
            </a:extLst>
          </p:cNvPr>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xmlns="" id="{3A236BC6-03ED-77CB-1402-CAD5524743B6}"/>
              </a:ext>
            </a:extLst>
          </p:cNvPr>
          <p:cNvCxnSpPr>
            <a:cxnSpLocks/>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a:extLst>
              <a:ext uri="{FF2B5EF4-FFF2-40B4-BE49-F238E27FC236}">
                <a16:creationId xmlns:a16="http://schemas.microsoft.com/office/drawing/2014/main" xmlns="" id="{8DBE9730-D1AB-6173-7BF9-5D385C0F8C78}"/>
              </a:ext>
            </a:extLst>
          </p:cNvPr>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a:extLst>
              <a:ext uri="{FF2B5EF4-FFF2-40B4-BE49-F238E27FC236}">
                <a16:creationId xmlns:a16="http://schemas.microsoft.com/office/drawing/2014/main" xmlns="" id="{53E7DA59-3BCF-0C1D-40ED-FC8FCFF05B0A}"/>
              </a:ext>
            </a:extLst>
          </p:cNvPr>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B0604020202020204" charset="0"/>
              <a:cs typeface="Rozha One" panose="020B0604020202020204" charset="0"/>
            </a:endParaRPr>
          </a:p>
        </p:txBody>
      </p:sp>
      <p:sp>
        <p:nvSpPr>
          <p:cNvPr id="30" name="TextBox 29">
            <a:extLst>
              <a:ext uri="{FF2B5EF4-FFF2-40B4-BE49-F238E27FC236}">
                <a16:creationId xmlns:a16="http://schemas.microsoft.com/office/drawing/2014/main" xmlns="" id="{D19F87E2-B287-FAF0-FA13-F497BC2A8A9A}"/>
              </a:ext>
            </a:extLst>
          </p:cNvPr>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Introduction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Problem Statement</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Project Overview</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End Users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Solution and Value Proposition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The "Wow" Factor in Our Solution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Modelling</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Results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Conclusion and Q&amp;A </a:t>
            </a:r>
          </a:p>
          <a:p>
            <a:endParaRPr lang="en-IN" sz="1600" dirty="0">
              <a:latin typeface="Rozha One" panose="020B0604020202020204" charset="0"/>
              <a:cs typeface="Rozha One" panose="020B0604020202020204" charset="0"/>
            </a:endParaRPr>
          </a:p>
        </p:txBody>
      </p:sp>
      <p:cxnSp>
        <p:nvCxnSpPr>
          <p:cNvPr id="33" name="Straight Connector 32">
            <a:extLst>
              <a:ext uri="{FF2B5EF4-FFF2-40B4-BE49-F238E27FC236}">
                <a16:creationId xmlns:a16="http://schemas.microsoft.com/office/drawing/2014/main" xmlns="" id="{6D88154C-4AAB-C602-8724-C608A19F63FC}"/>
              </a:ext>
            </a:extLst>
          </p:cNvPr>
          <p:cNvCxnSpPr>
            <a:cxnSpLocks/>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1600" b="0" i="0" dirty="0">
                <a:solidFill>
                  <a:srgbClr val="16191C"/>
                </a:solidFill>
                <a:effectLst/>
                <a:highlight>
                  <a:srgbClr val="F2F2F2"/>
                </a:highlight>
                <a:latin typeface="Rozha One" panose="020B0604020202020204" charset="0"/>
                <a:cs typeface="Rozha One" panose="020B0604020202020204"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B0604020202020204" charset="0"/>
              <a:cs typeface="Rozha One" panose="020B0604020202020204" charset="0"/>
            </a:endParaRPr>
          </a:p>
        </p:txBody>
      </p:sp>
      <p:cxnSp>
        <p:nvCxnSpPr>
          <p:cNvPr id="4" name="Straight Connector 3">
            <a:extLst>
              <a:ext uri="{FF2B5EF4-FFF2-40B4-BE49-F238E27FC236}">
                <a16:creationId xmlns:a16="http://schemas.microsoft.com/office/drawing/2014/main" xmlns="" id="{000DB400-6ABC-2679-59F4-981E4290D48F}"/>
              </a:ext>
            </a:extLst>
          </p:cNvPr>
          <p:cNvCxnSpPr>
            <a:cxnSpLocks/>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a:extLst>
              <a:ext uri="{FF2B5EF4-FFF2-40B4-BE49-F238E27FC236}">
                <a16:creationId xmlns:a16="http://schemas.microsoft.com/office/drawing/2014/main" xmlns="" id="{CDE9E2CE-F1C5-3BFB-BBD6-6AF203388074}"/>
              </a:ext>
            </a:extLst>
          </p:cNvPr>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xmlns="" id="{6A14F17F-E617-6B26-BB6B-551387D5D418}"/>
              </a:ext>
            </a:extLst>
          </p:cNvPr>
          <p:cNvCxnSpPr>
            <a:cxnSpLocks/>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B0604020202020204" charset="0"/>
                <a:cs typeface="Rozha One" panose="020B0604020202020204"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B0604020202020204" charset="0"/>
              <a:cs typeface="Rozha One" panose="020B0604020202020204" charset="0"/>
            </a:endParaRPr>
          </a:p>
          <a:p>
            <a:pPr marL="0" indent="0">
              <a:lnSpc>
                <a:spcPct val="150000"/>
              </a:lnSpc>
            </a:pPr>
            <a:endParaRPr sz="1600" dirty="0">
              <a:latin typeface="Rozha One" panose="020B0604020202020204" charset="0"/>
              <a:cs typeface="Rozha One" panose="020B0604020202020204" charset="0"/>
            </a:endParaRPr>
          </a:p>
        </p:txBody>
      </p:sp>
      <p:cxnSp>
        <p:nvCxnSpPr>
          <p:cNvPr id="2" name="Straight Connector 1">
            <a:extLst>
              <a:ext uri="{FF2B5EF4-FFF2-40B4-BE49-F238E27FC236}">
                <a16:creationId xmlns:a16="http://schemas.microsoft.com/office/drawing/2014/main" xmlns="" id="{493348F7-C5F7-8B66-FBFA-7DE42CEE09BB}"/>
              </a:ext>
            </a:extLst>
          </p:cNvPr>
          <p:cNvCxnSpPr>
            <a:cxnSpLocks/>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B0604020202020204" charset="0"/>
                <a:cs typeface="Rozha One" panose="020B0604020202020204"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xmlns="" id="{C0FBD61B-0550-487D-50D6-68796490FB2D}"/>
              </a:ext>
            </a:extLst>
          </p:cNvPr>
          <p:cNvCxnSpPr>
            <a:cxnSpLocks/>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a:extLst>
              <a:ext uri="{FF2B5EF4-FFF2-40B4-BE49-F238E27FC236}">
                <a16:creationId xmlns:a16="http://schemas.microsoft.com/office/drawing/2014/main" xmlns="" id="{5D5E2311-5F13-0C17-6080-F40FB837AE74}"/>
              </a:ext>
            </a:extLst>
          </p:cNvPr>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Effortless Transformation: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Seamlessly convert your keystrokes into captivating presentations.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Cutting-Edge Analysis Tools:</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Utilize advanced algorithms to extract valuable insights from your typing activities.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Seamless Integration: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Boost Productivity:</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Say goodbye to tedious data collection and hello to efficient workflow optimization.</a:t>
            </a:r>
          </a:p>
        </p:txBody>
      </p:sp>
      <p:cxnSp>
        <p:nvCxnSpPr>
          <p:cNvPr id="9" name="Straight Connector 8">
            <a:extLst>
              <a:ext uri="{FF2B5EF4-FFF2-40B4-BE49-F238E27FC236}">
                <a16:creationId xmlns:a16="http://schemas.microsoft.com/office/drawing/2014/main" xmlns="" id="{73F18315-4770-E275-5A58-79A9679F6691}"/>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B0604020202020204" charset="0"/>
                <a:cs typeface="Rozha One" panose="020B0604020202020204" charset="0"/>
              </a:rPr>
              <a:t>Modular Design:</a:t>
            </a:r>
            <a:r>
              <a:rPr lang="en-US" sz="1600" dirty="0">
                <a:latin typeface="Rozha One" panose="020B0604020202020204" charset="0"/>
                <a:cs typeface="Rozha One" panose="020B0604020202020204" charset="0"/>
              </a:rPr>
              <a:t> The keylogger code is structured into modular functions for better readability and maintenance.</a:t>
            </a:r>
          </a:p>
          <a:p>
            <a:pPr>
              <a:lnSpc>
                <a:spcPct val="150000"/>
              </a:lnSpc>
            </a:pPr>
            <a:r>
              <a:rPr lang="en-US" sz="1600" b="1" dirty="0">
                <a:latin typeface="Rozha One" panose="020B0604020202020204" charset="0"/>
                <a:cs typeface="Rozha One" panose="020B0604020202020204" charset="0"/>
              </a:rPr>
              <a:t>Event Handling:</a:t>
            </a:r>
            <a:r>
              <a:rPr lang="en-US" sz="1600" dirty="0">
                <a:latin typeface="Rozha One" panose="020B0604020202020204" charset="0"/>
                <a:cs typeface="Rozha One" panose="020B0604020202020204" charset="0"/>
              </a:rPr>
              <a:t> Utilizes the </a:t>
            </a:r>
            <a:r>
              <a:rPr lang="en-US" sz="1600" dirty="0" err="1">
                <a:latin typeface="Rozha One" panose="020B0604020202020204" charset="0"/>
                <a:cs typeface="Rozha One" panose="020B0604020202020204" charset="0"/>
              </a:rPr>
              <a:t>pynput</a:t>
            </a:r>
            <a:r>
              <a:rPr lang="en-US" sz="1600" dirty="0">
                <a:latin typeface="Rozha One" panose="020B0604020202020204" charset="0"/>
                <a:cs typeface="Rozha One" panose="020B0604020202020204" charset="0"/>
              </a:rPr>
              <a:t> library to capture and handle keyboard events.</a:t>
            </a:r>
          </a:p>
          <a:p>
            <a:pPr>
              <a:lnSpc>
                <a:spcPct val="150000"/>
              </a:lnSpc>
            </a:pPr>
            <a:r>
              <a:rPr lang="en-US" sz="1600" b="1" dirty="0">
                <a:latin typeface="Rozha One" panose="020B0604020202020204" charset="0"/>
                <a:cs typeface="Rozha One" panose="020B0604020202020204" charset="0"/>
              </a:rPr>
              <a:t>Data Logging:</a:t>
            </a:r>
            <a:r>
              <a:rPr lang="en-US" sz="1600" dirty="0">
                <a:latin typeface="Rozha One" panose="020B0604020202020204" charset="0"/>
                <a:cs typeface="Rozha One" panose="020B0604020202020204" charset="0"/>
              </a:rPr>
              <a:t> Implements functions to log captured data into text and JSON files.</a:t>
            </a:r>
            <a:endParaRPr lang="en-IN" sz="1600" dirty="0">
              <a:latin typeface="Rozha One" panose="020B0604020202020204" charset="0"/>
              <a:cs typeface="Rozha One" panose="020B0604020202020204" charset="0"/>
            </a:endParaRPr>
          </a:p>
          <a:p>
            <a:pPr marL="0" lvl="0" indent="0" algn="l" rtl="0">
              <a:lnSpc>
                <a:spcPct val="150000"/>
              </a:lnSpc>
              <a:spcBef>
                <a:spcPts val="0"/>
              </a:spcBef>
              <a:spcAft>
                <a:spcPts val="0"/>
              </a:spcAft>
              <a:buNone/>
            </a:pPr>
            <a:endParaRPr sz="1600" dirty="0">
              <a:latin typeface="Rozha One" panose="020B0604020202020204" charset="0"/>
              <a:cs typeface="Rozha One" panose="020B0604020202020204"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B0604020202020204" charset="0"/>
                <a:cs typeface="Rozha One" panose="020B0604020202020204" charset="0"/>
              </a:rPr>
              <a:t>Architecture Overview:</a:t>
            </a:r>
          </a:p>
        </p:txBody>
      </p:sp>
      <p:cxnSp>
        <p:nvCxnSpPr>
          <p:cNvPr id="22" name="Straight Connector 21">
            <a:extLst>
              <a:ext uri="{FF2B5EF4-FFF2-40B4-BE49-F238E27FC236}">
                <a16:creationId xmlns:a16="http://schemas.microsoft.com/office/drawing/2014/main" xmlns="" id="{38D7E9C0-D02A-8D5B-FEDB-F89AD65AE16B}"/>
              </a:ext>
            </a:extLst>
          </p:cNvPr>
          <p:cNvCxnSpPr>
            <a:cxnSpLocks/>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96</TotalTime>
  <Words>523</Words>
  <Application>Microsoft Office PowerPoint</Application>
  <PresentationFormat>On-screen Show (16:9)</PresentationFormat>
  <Paragraphs>63</Paragraphs>
  <Slides>13</Slides>
  <Notes>13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Trebuchet MS</vt:lpstr>
      <vt:lpstr>Overpass</vt:lpstr>
      <vt:lpstr>MS UI Gothic</vt:lpstr>
      <vt:lpstr>Wingdings</vt:lpstr>
      <vt:lpstr>Wingdings 3</vt:lpstr>
      <vt:lpstr>Inter</vt:lpstr>
      <vt:lpstr>Rozha One</vt:lpstr>
      <vt:lpstr>Times New Roman</vt:lpstr>
      <vt:lpstr>Nunito Light</vt:lpstr>
      <vt:lpstr>Open Sans</vt:lpstr>
      <vt:lpstr>Arial</vt:lpstr>
      <vt:lpstr>Anaheim</vt:lpstr>
      <vt:lpstr>Facet</vt:lpstr>
      <vt:lpstr>KANDULA V V SATYA SAI LAKSHMI DHANUSHA</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Dell</cp:lastModifiedBy>
  <cp:revision>9</cp:revision>
  <dcterms:modified xsi:type="dcterms:W3CDTF">2024-06-18T15:11:58Z</dcterms:modified>
</cp:coreProperties>
</file>